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media/image7.jpeg" ContentType="image/jpeg"/>
  <Override PartName="/ppt/media/image1.png" ContentType="image/png"/>
  <Override PartName="/ppt/media/image2.png" ContentType="image/png"/>
  <Override PartName="/ppt/media/image4.jpeg" ContentType="image/jpeg"/>
  <Override PartName="/ppt/media/image9.jpeg" ContentType="image/jpeg"/>
  <Override PartName="/ppt/media/image3.png" ContentType="image/png"/>
  <Override PartName="/ppt/media/image5.png" ContentType="image/png"/>
  <Override PartName="/ppt/media/image6.jpeg" ContentType="image/jpeg"/>
  <Override PartName="/ppt/media/image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9" descr=""/>
          <p:cNvPicPr/>
          <p:nvPr/>
        </p:nvPicPr>
        <p:blipFill>
          <a:blip r:embed="rId1"/>
          <a:stretch/>
        </p:blipFill>
        <p:spPr>
          <a:xfrm>
            <a:off x="179640" y="888840"/>
            <a:ext cx="3743280" cy="379836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543600" y="1845000"/>
            <a:ext cx="2874240" cy="1552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В год от 8 до 10 миллионов человек приобретают  слуховые аппараты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78" name="Рисунок 6" descr=""/>
          <p:cNvPicPr/>
          <p:nvPr/>
        </p:nvPicPr>
        <p:blipFill>
          <a:blip r:embed="rId2"/>
          <a:stretch/>
        </p:blipFill>
        <p:spPr>
          <a:xfrm>
            <a:off x="-13680" y="6114960"/>
            <a:ext cx="9142920" cy="741960"/>
          </a:xfrm>
          <a:prstGeom prst="rect">
            <a:avLst/>
          </a:prstGeom>
          <a:ln>
            <a:noFill/>
          </a:ln>
        </p:spPr>
      </p:pic>
      <p:sp>
        <p:nvSpPr>
          <p:cNvPr id="79" name="CustomShape 2"/>
          <p:cNvSpPr/>
          <p:nvPr/>
        </p:nvSpPr>
        <p:spPr>
          <a:xfrm>
            <a:off x="5269320" y="1686960"/>
            <a:ext cx="3530880" cy="1614240"/>
          </a:xfrm>
          <a:prstGeom prst="rect">
            <a:avLst/>
          </a:prstGeom>
          <a:noFill/>
          <a:ln w="1908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Из них около 1 миллиона пациентов  не используют СА. Ожидания не совпадают с заявленным эффектом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1986480" y="4581000"/>
            <a:ext cx="5183640" cy="1309320"/>
          </a:xfrm>
          <a:prstGeom prst="rect">
            <a:avLst/>
          </a:prstGeom>
          <a:noFill/>
          <a:ln w="1908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Из-за негативных слухов не менее 4 миллионов кандидатов </a:t>
            </a:r>
            <a:r>
              <a:rPr b="1" lang="ru-RU" sz="2000" spc="-1" strike="noStrike">
                <a:solidFill>
                  <a:srgbClr val="2b83d3"/>
                </a:solidFill>
                <a:latin typeface="Calibri"/>
                <a:ea typeface="DejaVu Sans"/>
              </a:rPr>
              <a:t>(из них 1 млн детей)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отменяют решение о протезировании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81" name="Рисунок 16" descr=""/>
          <p:cNvPicPr/>
          <p:nvPr/>
        </p:nvPicPr>
        <p:blipFill>
          <a:blip r:embed="rId3"/>
          <a:stretch/>
        </p:blipFill>
        <p:spPr>
          <a:xfrm>
            <a:off x="7357320" y="4151520"/>
            <a:ext cx="1748520" cy="1748520"/>
          </a:xfrm>
          <a:prstGeom prst="rect">
            <a:avLst/>
          </a:prstGeom>
          <a:ln>
            <a:noFill/>
          </a:ln>
        </p:spPr>
      </p:pic>
      <p:sp>
        <p:nvSpPr>
          <p:cNvPr id="82" name="CustomShape 4"/>
          <p:cNvSpPr/>
          <p:nvPr/>
        </p:nvSpPr>
        <p:spPr>
          <a:xfrm rot="5400000">
            <a:off x="6070320" y="3567960"/>
            <a:ext cx="1446480" cy="91404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e79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CustomShape 5"/>
          <p:cNvSpPr/>
          <p:nvPr/>
        </p:nvSpPr>
        <p:spPr>
          <a:xfrm>
            <a:off x="3802320" y="1957320"/>
            <a:ext cx="1510920" cy="86292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e79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CustomShape 6"/>
          <p:cNvSpPr/>
          <p:nvPr/>
        </p:nvSpPr>
        <p:spPr>
          <a:xfrm>
            <a:off x="2267640" y="332640"/>
            <a:ext cx="446328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Актуальные проблемы в слухопротезировании</a:t>
            </a:r>
            <a:endParaRPr b="0" lang="ru-RU" sz="28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Рисунок 3" descr=""/>
          <p:cNvPicPr/>
          <p:nvPr/>
        </p:nvPicPr>
        <p:blipFill>
          <a:blip r:embed="rId1"/>
          <a:stretch/>
        </p:blipFill>
        <p:spPr>
          <a:xfrm>
            <a:off x="539640" y="327960"/>
            <a:ext cx="1727280" cy="2591280"/>
          </a:xfrm>
          <a:prstGeom prst="rect">
            <a:avLst/>
          </a:prstGeom>
          <a:ln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539640" y="2984040"/>
            <a:ext cx="179244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Larry E. Humes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251640" y="3573000"/>
            <a:ext cx="2519280" cy="1793160"/>
          </a:xfrm>
          <a:prstGeom prst="rect">
            <a:avLst/>
          </a:prstGeom>
          <a:noFill/>
          <a:ln w="31680">
            <a:solidFill>
              <a:schemeClr val="accent6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Профессор кафедры речи и слуховых наук Университета Индианы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Магистр в области клинической аудиологии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Доктор наук в области аудиологии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2627640" y="395640"/>
            <a:ext cx="5831640" cy="821160"/>
          </a:xfrm>
          <a:prstGeom prst="rect">
            <a:avLst/>
          </a:prstGeom>
          <a:solidFill>
            <a:srgbClr val="e7900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Золотой стандарт слухопротезирования (2014 г.)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89" name="CustomShape 4"/>
          <p:cNvSpPr/>
          <p:nvPr/>
        </p:nvSpPr>
        <p:spPr>
          <a:xfrm>
            <a:off x="2574360" y="1845000"/>
            <a:ext cx="5831640" cy="912600"/>
          </a:xfrm>
          <a:prstGeom prst="rect">
            <a:avLst/>
          </a:prstGeom>
          <a:solidFill>
            <a:srgbClr val="f4b65a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Способность пространственной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ориентации на звук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90" name="CustomShape 5"/>
          <p:cNvSpPr/>
          <p:nvPr/>
        </p:nvSpPr>
        <p:spPr>
          <a:xfrm rot="5400000">
            <a:off x="5106600" y="1226160"/>
            <a:ext cx="617040" cy="6174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6"/>
          <p:cNvSpPr/>
          <p:nvPr/>
        </p:nvSpPr>
        <p:spPr>
          <a:xfrm>
            <a:off x="2883960" y="3386520"/>
            <a:ext cx="5471640" cy="912600"/>
          </a:xfrm>
          <a:prstGeom prst="rect">
            <a:avLst/>
          </a:prstGeom>
          <a:solidFill>
            <a:srgbClr val="f4b65a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Анатомический и аудиологический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комфорт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92" name="CustomShape 7"/>
          <p:cNvSpPr/>
          <p:nvPr/>
        </p:nvSpPr>
        <p:spPr>
          <a:xfrm>
            <a:off x="3096000" y="4927320"/>
            <a:ext cx="5111640" cy="912600"/>
          </a:xfrm>
          <a:prstGeom prst="rect">
            <a:avLst/>
          </a:prstGeom>
          <a:solidFill>
            <a:srgbClr val="f4b65a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Разборчивость речи в сложных акустических ситуациях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93" name="Рисунок 11" descr=""/>
          <p:cNvPicPr/>
          <p:nvPr/>
        </p:nvPicPr>
        <p:blipFill>
          <a:blip r:embed="rId2"/>
          <a:stretch/>
        </p:blipFill>
        <p:spPr>
          <a:xfrm>
            <a:off x="16920" y="6134040"/>
            <a:ext cx="9142920" cy="741960"/>
          </a:xfrm>
          <a:prstGeom prst="rect">
            <a:avLst/>
          </a:prstGeom>
          <a:ln>
            <a:noFill/>
          </a:ln>
        </p:spPr>
      </p:pic>
      <p:sp>
        <p:nvSpPr>
          <p:cNvPr id="94" name="CustomShape 8"/>
          <p:cNvSpPr/>
          <p:nvPr/>
        </p:nvSpPr>
        <p:spPr>
          <a:xfrm rot="5400000">
            <a:off x="5106600" y="2767680"/>
            <a:ext cx="617040" cy="6174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CustomShape 9"/>
          <p:cNvSpPr/>
          <p:nvPr/>
        </p:nvSpPr>
        <p:spPr>
          <a:xfrm rot="5400000">
            <a:off x="5097600" y="4308480"/>
            <a:ext cx="617040" cy="6174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b83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4" descr=""/>
          <p:cNvPicPr/>
          <p:nvPr/>
        </p:nvPicPr>
        <p:blipFill>
          <a:blip r:embed="rId1"/>
          <a:stretch/>
        </p:blipFill>
        <p:spPr>
          <a:xfrm>
            <a:off x="154080" y="797400"/>
            <a:ext cx="3160800" cy="4349160"/>
          </a:xfrm>
          <a:prstGeom prst="rect">
            <a:avLst/>
          </a:prstGeom>
          <a:ln w="31680">
            <a:solidFill>
              <a:schemeClr val="accent6">
                <a:lumMod val="75000"/>
              </a:schemeClr>
            </a:solidFill>
            <a:round/>
          </a:ln>
        </p:spPr>
      </p:pic>
      <p:pic>
        <p:nvPicPr>
          <p:cNvPr id="97" name="Рисунок 6" descr=""/>
          <p:cNvPicPr/>
          <p:nvPr/>
        </p:nvPicPr>
        <p:blipFill>
          <a:blip r:embed="rId2"/>
          <a:stretch/>
        </p:blipFill>
        <p:spPr>
          <a:xfrm>
            <a:off x="2784600" y="1179360"/>
            <a:ext cx="3408840" cy="4690440"/>
          </a:xfrm>
          <a:prstGeom prst="rect">
            <a:avLst/>
          </a:prstGeom>
          <a:ln w="31680">
            <a:solidFill>
              <a:schemeClr val="accent6">
                <a:lumMod val="75000"/>
              </a:schemeClr>
            </a:solidFill>
            <a:round/>
          </a:ln>
        </p:spPr>
      </p:pic>
      <p:pic>
        <p:nvPicPr>
          <p:cNvPr id="98" name="Рисунок 9" descr=""/>
          <p:cNvPicPr/>
          <p:nvPr/>
        </p:nvPicPr>
        <p:blipFill>
          <a:blip r:embed="rId3"/>
          <a:stretch/>
        </p:blipFill>
        <p:spPr>
          <a:xfrm>
            <a:off x="-53640" y="6124680"/>
            <a:ext cx="9142920" cy="741960"/>
          </a:xfrm>
          <a:prstGeom prst="rect">
            <a:avLst/>
          </a:prstGeom>
          <a:ln>
            <a:noFill/>
          </a:ln>
        </p:spPr>
      </p:pic>
      <p:pic>
        <p:nvPicPr>
          <p:cNvPr id="99" name="Рисунок 7" descr=""/>
          <p:cNvPicPr/>
          <p:nvPr/>
        </p:nvPicPr>
        <p:blipFill>
          <a:blip r:embed="rId4"/>
          <a:stretch/>
        </p:blipFill>
        <p:spPr>
          <a:xfrm>
            <a:off x="5587560" y="1682280"/>
            <a:ext cx="3457440" cy="4757040"/>
          </a:xfrm>
          <a:prstGeom prst="rect">
            <a:avLst/>
          </a:prstGeom>
          <a:ln w="31680">
            <a:solidFill>
              <a:schemeClr val="accent6">
                <a:lumMod val="75000"/>
              </a:schemeClr>
            </a:solidFill>
            <a:round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Application>LibreOffice/6.0.2.1$Windows_x86 LibreOffice_project/f7f06a8f319e4b62f9bc5095aa112a65d2f3ac89</Application>
  <Words>273</Words>
  <Paragraphs>36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2018-10-17T10:04:30Z</dcterms:created>
  <dc:creator>VAA</dc:creator>
  <dc:description/>
  <dc:language>ru-RU</dc:language>
  <cp:lastModifiedBy/>
  <cp:lastPrinted>2018-10-22T12:42:19Z</cp:lastPrinted>
  <dcterms:modified xsi:type="dcterms:W3CDTF">2018-10-22T13:05:45Z</dcterms:modified>
  <cp:revision>22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