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7" r:id="rId1"/>
  </p:sldMasterIdLst>
  <p:notesMasterIdLst>
    <p:notesMasterId r:id="rId17"/>
  </p:notesMasterIdLst>
  <p:handoutMasterIdLst>
    <p:handoutMasterId r:id="rId18"/>
  </p:handoutMasterIdLst>
  <p:sldIdLst>
    <p:sldId id="256" r:id="rId2"/>
    <p:sldId id="410" r:id="rId3"/>
    <p:sldId id="393" r:id="rId4"/>
    <p:sldId id="413" r:id="rId5"/>
    <p:sldId id="415" r:id="rId6"/>
    <p:sldId id="399" r:id="rId7"/>
    <p:sldId id="412" r:id="rId8"/>
    <p:sldId id="328" r:id="rId9"/>
    <p:sldId id="329" r:id="rId10"/>
    <p:sldId id="416" r:id="rId11"/>
    <p:sldId id="394" r:id="rId12"/>
    <p:sldId id="417" r:id="rId13"/>
    <p:sldId id="404" r:id="rId14"/>
    <p:sldId id="405" r:id="rId15"/>
    <p:sldId id="325" r:id="rId16"/>
  </p:sldIdLst>
  <p:sldSz cx="9906000" cy="6858000" type="A4"/>
  <p:notesSz cx="6858000" cy="9144000"/>
  <p:defaultTextStyle>
    <a:defPPr>
      <a:defRPr lang="ru-RU"/>
    </a:defPPr>
    <a:lvl1pPr marL="0" algn="l" defTabSz="9142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7" algn="l" defTabSz="9142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53" algn="l" defTabSz="9142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80" algn="l" defTabSz="9142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07" algn="l" defTabSz="9142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33" algn="l" defTabSz="9142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60" algn="l" defTabSz="9142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86" algn="l" defTabSz="9142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12" algn="l" defTabSz="9142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75BC"/>
    <a:srgbClr val="EC3B2B"/>
    <a:srgbClr val="FFDE16"/>
    <a:srgbClr val="25AAE1"/>
    <a:srgbClr val="51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65" autoAdjust="0"/>
    <p:restoredTop sz="84810" autoAdjust="0"/>
  </p:normalViewPr>
  <p:slideViewPr>
    <p:cSldViewPr snapToGrid="0">
      <p:cViewPr varScale="1">
        <p:scale>
          <a:sx n="74" d="100"/>
          <a:sy n="74" d="100"/>
        </p:scale>
        <p:origin x="-852" y="-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02EEE-B56E-423E-9A8A-ABE8D1A608FD}" type="datetimeFigureOut">
              <a:rPr lang="ru-RU" smtClean="0"/>
              <a:t>05.12.2016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71C7B-155E-4186-8619-111B566FA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9329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7C2CD-C39E-45DA-B1DB-E2BDC0D4A6A7}" type="datetimeFigureOut">
              <a:rPr lang="ru-RU" smtClean="0"/>
              <a:t>05.12.2016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85DE5-D66C-4C82-A143-E3050D93B11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627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53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1pPr>
    <a:lvl2pPr marL="457127" algn="l" defTabSz="914253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2pPr>
    <a:lvl3pPr marL="914253" algn="l" defTabSz="914253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3pPr>
    <a:lvl4pPr marL="1371380" algn="l" defTabSz="914253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4pPr>
    <a:lvl5pPr marL="1828507" algn="l" defTabSz="914253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5pPr>
    <a:lvl6pPr marL="2285633" algn="l" defTabSz="914253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6pPr>
    <a:lvl7pPr marL="2742760" algn="l" defTabSz="914253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7pPr>
    <a:lvl8pPr marL="3199886" algn="l" defTabSz="914253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8pPr>
    <a:lvl9pPr marL="3657012" algn="l" defTabSz="914253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85DE5-D66C-4C82-A143-E3050D93B113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5782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85DE5-D66C-4C82-A143-E3050D93B113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6789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85DE5-D66C-4C82-A143-E3050D93B113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661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85DE5-D66C-4C82-A143-E3050D93B113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504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85DE5-D66C-4C82-A143-E3050D93B113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504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85DE5-D66C-4C82-A143-E3050D93B113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7743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85DE5-D66C-4C82-A143-E3050D93B113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1289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85DE5-D66C-4C82-A143-E3050D93B113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7019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85DE5-D66C-4C82-A143-E3050D93B113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8189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879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 bwMode="auto">
          <a:xfrm>
            <a:off x="8994949" y="209464"/>
            <a:ext cx="709684" cy="709684"/>
          </a:xfrm>
          <a:prstGeom prst="rect">
            <a:avLst/>
          </a:prstGeom>
          <a:solidFill>
            <a:srgbClr val="25AAE1"/>
          </a:solidFill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  <a:spcAft>
                <a:spcPts val="1800"/>
              </a:spcAft>
            </a:pPr>
            <a:endParaRPr lang="ru-RU" sz="4000" b="1" dirty="0" smtClean="0">
              <a:solidFill>
                <a:srgbClr val="002060"/>
              </a:solidFill>
              <a:latin typeface="+mn-lt"/>
              <a:cs typeface="Calibri" pitchFamily="34" charset="0"/>
              <a:sym typeface="Symbol" pitchFamily="18" charset="2"/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74803" y="1"/>
            <a:ext cx="8128698" cy="1237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 b="0">
                <a:solidFill>
                  <a:schemeClr val="bg2">
                    <a:lumMod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993876" y="243583"/>
            <a:ext cx="710757" cy="641445"/>
          </a:xfrm>
        </p:spPr>
        <p:txBody>
          <a:bodyPr/>
          <a:lstStyle>
            <a:lvl1pPr algn="ctr">
              <a:defRPr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E8DE48E-AA90-4986-9FB6-0474BC5535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7729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7" y="365127"/>
            <a:ext cx="85439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7" y="1825625"/>
            <a:ext cx="854392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9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DE48E-AA90-4986-9FB6-0474BC55357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648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6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80478" rtl="0" eaLnBrk="1" latinLnBrk="0" hangingPunct="1">
        <a:lnSpc>
          <a:spcPct val="90000"/>
        </a:lnSpc>
        <a:spcBef>
          <a:spcPct val="0"/>
        </a:spcBef>
        <a:buNone/>
        <a:defRPr sz="42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0120" indent="-220120" algn="l" defTabSz="880478" rtl="0" eaLnBrk="1" latinLnBrk="0" hangingPunct="1">
        <a:lnSpc>
          <a:spcPct val="90000"/>
        </a:lnSpc>
        <a:spcBef>
          <a:spcPts val="964"/>
        </a:spcBef>
        <a:buFont typeface="Arial" panose="020B0604020202020204" pitchFamily="34" charset="0"/>
        <a:buChar char="•"/>
        <a:defRPr sz="2696" kern="1200">
          <a:solidFill>
            <a:schemeClr val="tx1"/>
          </a:solidFill>
          <a:latin typeface="+mn-lt"/>
          <a:ea typeface="+mn-ea"/>
          <a:cs typeface="+mn-cs"/>
        </a:defRPr>
      </a:lvl1pPr>
      <a:lvl2pPr marL="660359" indent="-220120" algn="l" defTabSz="880478" rtl="0" eaLnBrk="1" latinLnBrk="0" hangingPunct="1">
        <a:lnSpc>
          <a:spcPct val="90000"/>
        </a:lnSpc>
        <a:spcBef>
          <a:spcPts val="482"/>
        </a:spcBef>
        <a:buFont typeface="Arial" panose="020B0604020202020204" pitchFamily="34" charset="0"/>
        <a:buChar char="•"/>
        <a:defRPr sz="2311" kern="1200">
          <a:solidFill>
            <a:schemeClr val="tx1"/>
          </a:solidFill>
          <a:latin typeface="+mn-lt"/>
          <a:ea typeface="+mn-ea"/>
          <a:cs typeface="+mn-cs"/>
        </a:defRPr>
      </a:lvl2pPr>
      <a:lvl3pPr marL="1100598" indent="-220120" algn="l" defTabSz="880478" rtl="0" eaLnBrk="1" latinLnBrk="0" hangingPunct="1">
        <a:lnSpc>
          <a:spcPct val="90000"/>
        </a:lnSpc>
        <a:spcBef>
          <a:spcPts val="482"/>
        </a:spcBef>
        <a:buFont typeface="Arial" panose="020B0604020202020204" pitchFamily="34" charset="0"/>
        <a:buChar char="•"/>
        <a:defRPr sz="1926" kern="1200">
          <a:solidFill>
            <a:schemeClr val="tx1"/>
          </a:solidFill>
          <a:latin typeface="+mn-lt"/>
          <a:ea typeface="+mn-ea"/>
          <a:cs typeface="+mn-cs"/>
        </a:defRPr>
      </a:lvl3pPr>
      <a:lvl4pPr marL="1540838" indent="-220120" algn="l" defTabSz="880478" rtl="0" eaLnBrk="1" latinLnBrk="0" hangingPunct="1">
        <a:lnSpc>
          <a:spcPct val="90000"/>
        </a:lnSpc>
        <a:spcBef>
          <a:spcPts val="48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1981077" indent="-220120" algn="l" defTabSz="880478" rtl="0" eaLnBrk="1" latinLnBrk="0" hangingPunct="1">
        <a:lnSpc>
          <a:spcPct val="90000"/>
        </a:lnSpc>
        <a:spcBef>
          <a:spcPts val="48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421316" indent="-220120" algn="l" defTabSz="880478" rtl="0" eaLnBrk="1" latinLnBrk="0" hangingPunct="1">
        <a:lnSpc>
          <a:spcPct val="90000"/>
        </a:lnSpc>
        <a:spcBef>
          <a:spcPts val="48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6pPr>
      <a:lvl7pPr marL="2861555" indent="-220120" algn="l" defTabSz="880478" rtl="0" eaLnBrk="1" latinLnBrk="0" hangingPunct="1">
        <a:lnSpc>
          <a:spcPct val="90000"/>
        </a:lnSpc>
        <a:spcBef>
          <a:spcPts val="48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7pPr>
      <a:lvl8pPr marL="3301794" indent="-220120" algn="l" defTabSz="880478" rtl="0" eaLnBrk="1" latinLnBrk="0" hangingPunct="1">
        <a:lnSpc>
          <a:spcPct val="90000"/>
        </a:lnSpc>
        <a:spcBef>
          <a:spcPts val="48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8pPr>
      <a:lvl9pPr marL="3742033" indent="-220120" algn="l" defTabSz="880478" rtl="0" eaLnBrk="1" latinLnBrk="0" hangingPunct="1">
        <a:lnSpc>
          <a:spcPct val="90000"/>
        </a:lnSpc>
        <a:spcBef>
          <a:spcPts val="48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0478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1pPr>
      <a:lvl2pPr marL="440240" algn="l" defTabSz="880478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2pPr>
      <a:lvl3pPr marL="880478" algn="l" defTabSz="880478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3pPr>
      <a:lvl4pPr marL="1320718" algn="l" defTabSz="880478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1760956" algn="l" defTabSz="880478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201196" algn="l" defTabSz="880478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6pPr>
      <a:lvl7pPr marL="2641434" algn="l" defTabSz="880478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7pPr>
      <a:lvl8pPr marL="3081674" algn="l" defTabSz="880478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8pPr>
      <a:lvl9pPr marL="3521913" algn="l" defTabSz="880478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2.png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4.wdp"/><Relationship Id="rId5" Type="http://schemas.openxmlformats.org/officeDocument/2006/relationships/image" Target="../media/image63.jpeg"/><Relationship Id="rId4" Type="http://schemas.microsoft.com/office/2007/relationships/hdphoto" Target="../media/hdphoto13.wdp"/><Relationship Id="rId9" Type="http://schemas.microsoft.com/office/2007/relationships/hdphoto" Target="../media/hdphoto1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5.wdp"/><Relationship Id="rId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microsoft.com/office/2007/relationships/hdphoto" Target="../media/hdphoto4.wdp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3.wdp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microsoft.com/office/2007/relationships/hdphoto" Target="../media/hdphoto5.wdp"/><Relationship Id="rId15" Type="http://schemas.openxmlformats.org/officeDocument/2006/relationships/image" Target="../media/image27.png"/><Relationship Id="rId10" Type="http://schemas.openxmlformats.org/officeDocument/2006/relationships/image" Target="../media/image23.jpeg"/><Relationship Id="rId4" Type="http://schemas.openxmlformats.org/officeDocument/2006/relationships/image" Target="../media/image18.png"/><Relationship Id="rId9" Type="http://schemas.openxmlformats.org/officeDocument/2006/relationships/image" Target="../media/image22.jpeg"/><Relationship Id="rId1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35.jpe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5" Type="http://schemas.openxmlformats.org/officeDocument/2006/relationships/image" Target="../media/image37.jpeg"/><Relationship Id="rId10" Type="http://schemas.openxmlformats.org/officeDocument/2006/relationships/image" Target="../media/image32.png"/><Relationship Id="rId4" Type="http://schemas.microsoft.com/office/2007/relationships/hdphoto" Target="../media/hdphoto7.wdp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7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microsoft.com/office/2007/relationships/hdphoto" Target="../media/hdphoto11.wdp"/><Relationship Id="rId5" Type="http://schemas.openxmlformats.org/officeDocument/2006/relationships/image" Target="../media/image41.png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microsoft.com/office/2007/relationships/hdphoto" Target="../media/hdphoto10.wdp"/><Relationship Id="rId14" Type="http://schemas.microsoft.com/office/2007/relationships/hdphoto" Target="../media/hdphoto1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0965" y="3389413"/>
            <a:ext cx="81736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ru-RU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Разработка технологии производства бумажных, гидрофобных, антисептических форм из макулатуры различных марок, для выращивания сельскохозяйственных </a:t>
            </a:r>
            <a:r>
              <a:rPr lang="ru-RU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культур»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64890" y="982986"/>
            <a:ext cx="4706738" cy="1089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90000"/>
              </a:lnSpc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АО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Солнечногорский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>
              <a:lnSpc>
                <a:spcPct val="90000"/>
              </a:lnSpc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опытно-экспериментальный</a:t>
            </a:r>
          </a:p>
          <a:p>
            <a:pPr fontAlgn="base">
              <a:lnSpc>
                <a:spcPct val="90000"/>
              </a:lnSpc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механический завод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4803" y="5955668"/>
            <a:ext cx="511639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Москва, 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75000"/>
              </a:lnSpc>
            </a:pP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декабря 2016 г</a:t>
            </a:r>
          </a:p>
        </p:txBody>
      </p:sp>
    </p:spTree>
    <p:extLst>
      <p:ext uri="{BB962C8B-B14F-4D97-AF65-F5344CB8AC3E}">
        <p14:creationId xmlns:p14="http://schemas.microsoft.com/office/powerpoint/2010/main" val="367991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E48E-AA90-4986-9FB6-0474BC553576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1972" y="1216751"/>
            <a:ext cx="8319073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endParaRPr lang="ru-RU" b="1" dirty="0" smtClean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ru-RU" b="1" dirty="0" smtClean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ru-RU" b="1" dirty="0" smtClean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ru-RU" b="1" dirty="0" smtClean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ru-RU" b="1" dirty="0" smtClean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ru-RU" b="1" dirty="0" smtClean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ru-RU" b="1" dirty="0" smtClean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ru-RU" b="1" dirty="0" smtClean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ru-RU" b="1" dirty="0" smtClean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7573846" y="2846951"/>
            <a:ext cx="222677" cy="30957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  <a:spcAft>
                <a:spcPts val="1800"/>
              </a:spcAft>
            </a:pPr>
            <a:endParaRPr lang="ru-RU" sz="4000" b="1" dirty="0" smtClean="0">
              <a:solidFill>
                <a:srgbClr val="002060"/>
              </a:solidFill>
              <a:latin typeface="+mn-lt"/>
              <a:cs typeface="Calibri" pitchFamily="34" charset="0"/>
              <a:sym typeface="Symbol" pitchFamily="18" charset="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27291" y="1313484"/>
            <a:ext cx="707693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Новизна </a:t>
            </a:r>
            <a:r>
              <a:rPr lang="ru-RU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продукта проекта, изготовленного по заявленной </a:t>
            </a:r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технологии</a:t>
            </a:r>
            <a:r>
              <a:rPr lang="ru-RU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П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олученные </a:t>
            </a:r>
            <a:r>
              <a:rPr lang="ru-RU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бумажные формы 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для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выращивания сельскохозяйственных 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культур будут </a:t>
            </a:r>
            <a:r>
              <a:rPr lang="ru-RU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гидрофобными и </a:t>
            </a:r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антисептическими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Подобран </a:t>
            </a:r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инновационный </a:t>
            </a:r>
            <a:r>
              <a:rPr lang="ru-RU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состав </a:t>
            </a:r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пропи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тки, который 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не позволяет появляться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микроорганизмам в 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течении всего срока выращивания растения, и в то же время не мешает нормальному развитию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растения.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Гидрофобность </a:t>
            </a:r>
            <a:r>
              <a:rPr lang="ru-RU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бумажных фо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рм обеспечивает их  прочность  на период, достаточный для выращивания сельскохозяйственных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культур. </a:t>
            </a:r>
            <a:endParaRPr lang="ru-RU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Объект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791" t="10647" r="6348" b="14269"/>
          <a:stretch/>
        </p:blipFill>
        <p:spPr>
          <a:xfrm>
            <a:off x="783987" y="3462467"/>
            <a:ext cx="1574471" cy="1360354"/>
          </a:xfrm>
          <a:prstGeom prst="rect">
            <a:avLst/>
          </a:prstGeom>
        </p:spPr>
      </p:pic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674803" y="1"/>
            <a:ext cx="8128698" cy="1237794"/>
          </a:xfrm>
        </p:spPr>
        <p:txBody>
          <a:bodyPr/>
          <a:lstStyle/>
          <a:p>
            <a:r>
              <a:rPr lang="ru-RU" dirty="0" smtClean="0"/>
              <a:t>НОВИЗНА ПРОЕКТА</a:t>
            </a:r>
            <a:endParaRPr lang="ru-RU" b="0" dirty="0"/>
          </a:p>
        </p:txBody>
      </p:sp>
      <p:pic>
        <p:nvPicPr>
          <p:cNvPr id="2050" name="Picture 2" descr="Картинки по запросу know how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48"/>
          <a:stretch/>
        </p:blipFill>
        <p:spPr bwMode="auto">
          <a:xfrm>
            <a:off x="515155" y="1726159"/>
            <a:ext cx="2112136" cy="127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Картинки по запросу Гидрофобнос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16" y="5198940"/>
            <a:ext cx="1658013" cy="12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78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62" y="2700885"/>
            <a:ext cx="9699938" cy="4157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E48E-AA90-4986-9FB6-0474BC553576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31" name="Rectangle 16"/>
          <p:cNvSpPr>
            <a:spLocks noChangeArrowheads="1"/>
          </p:cNvSpPr>
          <p:nvPr/>
        </p:nvSpPr>
        <p:spPr bwMode="auto">
          <a:xfrm>
            <a:off x="357121" y="1174562"/>
            <a:ext cx="725429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процессе 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подготовки бумажной массы и в процессе формования бумажных форм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предусмотрено добавление </a:t>
            </a:r>
            <a:r>
              <a:rPr lang="ru-RU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гидрофобизирующих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веществ на основе </a:t>
            </a:r>
            <a:r>
              <a:rPr lang="ru-RU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водной эмульсии воска </a:t>
            </a:r>
            <a:r>
              <a:rPr lang="ru-RU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димер-алкилкетена</a:t>
            </a:r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и </a:t>
            </a:r>
            <a:r>
              <a:rPr lang="ru-RU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катионного крахмала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, для придания гидрофобных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свойств бумажным формам.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Антисептические 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свойства придаются бумажным формам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следующим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способом: 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после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формования, перед 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сушкой производится </a:t>
            </a:r>
            <a:r>
              <a:rPr lang="ru-RU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обработка фунгицидом широкого спектра действия, на основе аза- </a:t>
            </a:r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 хлор- </a:t>
            </a:r>
            <a:r>
              <a:rPr lang="ru-RU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производных </a:t>
            </a:r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аммониевых </a:t>
            </a:r>
            <a:r>
              <a:rPr lang="ru-RU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солей карбоновых кислот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, полученных из растительных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масел.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Заголовок 2"/>
          <p:cNvSpPr>
            <a:spLocks noGrp="1"/>
          </p:cNvSpPr>
          <p:nvPr>
            <p:ph type="title"/>
          </p:nvPr>
        </p:nvSpPr>
        <p:spPr>
          <a:xfrm>
            <a:off x="674803" y="1"/>
            <a:ext cx="8128698" cy="1237794"/>
          </a:xfrm>
        </p:spPr>
        <p:txBody>
          <a:bodyPr/>
          <a:lstStyle/>
          <a:p>
            <a:r>
              <a:rPr lang="ru-RU" dirty="0" smtClean="0"/>
              <a:t>МАКУЛАТУРА - ОСНОВНОЕ СЫРЬЕ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652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ИСПОЛЬЗОВАНИЕ МАКУЛАТУРЫ</a:t>
            </a:r>
            <a:br>
              <a:rPr lang="ru-RU" dirty="0"/>
            </a:br>
            <a:r>
              <a:rPr lang="ru-RU" dirty="0"/>
              <a:t>ПОЗВОЛЯЕТ СОХРАНЯТЬ РЕСУРСЫ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E48E-AA90-4986-9FB6-0474BC553576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5609" y="5991485"/>
            <a:ext cx="1132362" cy="690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dirty="0" smtClean="0"/>
              <a:t>31</a:t>
            </a:r>
          </a:p>
          <a:p>
            <a:pPr algn="ctr">
              <a:lnSpc>
                <a:spcPct val="80000"/>
              </a:lnSpc>
            </a:pPr>
            <a:r>
              <a:rPr lang="ru-RU" sz="2400" dirty="0" smtClean="0"/>
              <a:t>дерево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75803" y="6017361"/>
            <a:ext cx="2267672" cy="690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dirty="0" smtClean="0"/>
              <a:t>4 000 </a:t>
            </a:r>
            <a:r>
              <a:rPr lang="ru-RU" sz="2400" dirty="0"/>
              <a:t>кВт </a:t>
            </a:r>
            <a:endParaRPr lang="ru-RU" sz="2400" dirty="0" smtClean="0"/>
          </a:p>
          <a:p>
            <a:pPr algn="ctr">
              <a:lnSpc>
                <a:spcPct val="80000"/>
              </a:lnSpc>
            </a:pPr>
            <a:r>
              <a:rPr lang="ru-RU" sz="2400" dirty="0" smtClean="0"/>
              <a:t>электроэнергии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48142" y="5996072"/>
            <a:ext cx="1796967" cy="690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dirty="0"/>
              <a:t>1,7 барреля </a:t>
            </a:r>
            <a:endParaRPr lang="ru-RU" sz="2400" dirty="0" smtClean="0"/>
          </a:p>
          <a:p>
            <a:pPr algn="ctr">
              <a:lnSpc>
                <a:spcPct val="80000"/>
              </a:lnSpc>
            </a:pPr>
            <a:r>
              <a:rPr lang="ru-RU" sz="2400" dirty="0" smtClean="0"/>
              <a:t>нефти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302177" y="5984894"/>
            <a:ext cx="1101585" cy="690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dirty="0" smtClean="0"/>
              <a:t>200 </a:t>
            </a:r>
            <a:r>
              <a:rPr lang="ru-RU" sz="2400" dirty="0"/>
              <a:t>м</a:t>
            </a:r>
            <a:r>
              <a:rPr lang="ru-RU" sz="2400" baseline="30000" dirty="0"/>
              <a:t>3</a:t>
            </a:r>
            <a:r>
              <a:rPr lang="ru-RU" sz="2400" dirty="0" smtClean="0"/>
              <a:t> </a:t>
            </a:r>
          </a:p>
          <a:p>
            <a:pPr algn="ctr">
              <a:lnSpc>
                <a:spcPct val="80000"/>
              </a:lnSpc>
            </a:pPr>
            <a:r>
              <a:rPr lang="ru-RU" sz="2400" dirty="0" smtClean="0"/>
              <a:t>воды 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26348" y="6017361"/>
            <a:ext cx="1023037" cy="690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dirty="0"/>
              <a:t>3,5 </a:t>
            </a:r>
            <a:r>
              <a:rPr lang="ru-RU" sz="2400" dirty="0" smtClean="0"/>
              <a:t>м</a:t>
            </a:r>
            <a:r>
              <a:rPr lang="ru-RU" sz="2400" baseline="30000" dirty="0" smtClean="0"/>
              <a:t>3</a:t>
            </a:r>
            <a:r>
              <a:rPr lang="ru-RU" sz="2400" dirty="0" smtClean="0"/>
              <a:t> </a:t>
            </a:r>
          </a:p>
          <a:p>
            <a:pPr algn="ctr">
              <a:lnSpc>
                <a:spcPct val="80000"/>
              </a:lnSpc>
            </a:pPr>
            <a:r>
              <a:rPr lang="ru-RU" sz="2400" dirty="0" smtClean="0"/>
              <a:t>земли</a:t>
            </a:r>
            <a:endParaRPr lang="ru-RU" sz="24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83" y="4482571"/>
            <a:ext cx="887412" cy="127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 descr="G:\СОЭМЗ\ПРЕЗЕНТАЦИИ\ГРАФИКА ДЛЯ ПРЕЗЕНТАЦИЙ\160523_Energ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536" y="4717967"/>
            <a:ext cx="678999" cy="112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G:\СОЭМЗ\ПРЕЗЕНТАЦИИ\ГРАФИКА ДЛЯ ПРЕЗЕНТАЦИЙ\160523_Oi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643" y="4603194"/>
            <a:ext cx="983967" cy="12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G:\СОЭМЗ\ПРЕЗЕНТАЦИИ\ГРАФИКА ДЛЯ ПРЕЗЕНТАЦИЙ\160523_Wat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684" y="4774160"/>
            <a:ext cx="958573" cy="106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G:\СОЭМЗ\ПРЕЗЕНТАЦИИ\ГРАФИКА ДЛЯ ПРЕЗЕНТАЦИЙ\160523_Earth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321" y="4571955"/>
            <a:ext cx="1271587" cy="127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http://packmill.ru/images/icon-pap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908" y="1656893"/>
            <a:ext cx="25908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191752" y="1402552"/>
            <a:ext cx="5007538" cy="445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 smtClean="0"/>
              <a:t>1 тонна макулатуры</a:t>
            </a:r>
            <a:endParaRPr lang="ru-RU" sz="2800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931596" y="3586652"/>
            <a:ext cx="7955009" cy="720080"/>
            <a:chOff x="1279329" y="3779837"/>
            <a:chExt cx="7955009" cy="720080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>
              <a:off x="1279329" y="3987877"/>
              <a:ext cx="7955009" cy="0"/>
            </a:xfrm>
            <a:prstGeom prst="line">
              <a:avLst/>
            </a:prstGeom>
            <a:ln w="412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1279329" y="3987877"/>
              <a:ext cx="0" cy="512040"/>
            </a:xfrm>
            <a:prstGeom prst="line">
              <a:avLst/>
            </a:prstGeom>
            <a:ln w="412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5235451" y="3779837"/>
              <a:ext cx="0" cy="208040"/>
            </a:xfrm>
            <a:prstGeom prst="line">
              <a:avLst/>
            </a:prstGeom>
            <a:ln w="412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3182228" y="4005282"/>
              <a:ext cx="0" cy="494635"/>
            </a:xfrm>
            <a:prstGeom prst="line">
              <a:avLst/>
            </a:prstGeom>
            <a:ln w="412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5235451" y="4005282"/>
              <a:ext cx="0" cy="494635"/>
            </a:xfrm>
            <a:prstGeom prst="line">
              <a:avLst/>
            </a:prstGeom>
            <a:ln w="412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7200703" y="4005282"/>
              <a:ext cx="0" cy="494635"/>
            </a:xfrm>
            <a:prstGeom prst="line">
              <a:avLst/>
            </a:prstGeom>
            <a:ln w="412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9234338" y="4005282"/>
              <a:ext cx="0" cy="494635"/>
            </a:xfrm>
            <a:prstGeom prst="line">
              <a:avLst/>
            </a:prstGeom>
            <a:ln w="412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624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ОЖИДАЕМЫЕ РЕЗУЛЬТАТЫ ПРОЕКТА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E48E-AA90-4986-9FB6-0474BC553576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9397" y="1013144"/>
            <a:ext cx="9105364" cy="290203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t"/>
          <a:lstStyle/>
          <a:p>
            <a:pPr algn="just">
              <a:spcAft>
                <a:spcPts val="60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Кассеты</a:t>
            </a:r>
            <a:r>
              <a:rPr lang="en-US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 бумажного волокна для рассады салатов</a:t>
            </a:r>
            <a:endParaRPr lang="ru-RU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Биоразлагаемый</a:t>
            </a:r>
            <a:r>
              <a:rPr lang="ru-RU" sz="16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экологически </a:t>
            </a:r>
            <a:r>
              <a:rPr lang="ru-RU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чистый продукт</a:t>
            </a: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не оказывает негативного воздействия на саженец </a:t>
            </a:r>
            <a:r>
              <a:rPr lang="ru-RU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окружающую среду;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Равномерное </a:t>
            </a: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увлажнение и вентиляция </a:t>
            </a:r>
            <a:r>
              <a:rPr lang="ru-RU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обеспечивают </a:t>
            </a: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необходимую для роста растения </a:t>
            </a:r>
            <a:r>
              <a:rPr lang="ru-RU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благоприятную среду</a:t>
            </a: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Улучшается </a:t>
            </a:r>
            <a:r>
              <a:rPr lang="ru-RU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приживаемость растений </a:t>
            </a: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счет плавной адаптации к новому грунту, это обеспечивает сопротивление болезням и вредителям, ускоряет и увеличивает </a:t>
            </a:r>
            <a:r>
              <a:rPr lang="ru-RU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урожайность;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Ноу-хау добавка </a:t>
            </a:r>
            <a:r>
              <a:rPr lang="ru-RU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бумажную массу при производстве позволяет исключить</a:t>
            </a:r>
            <a:r>
              <a:rPr lang="ru-RU" sz="16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появление плесени на корневой системе салата.</a:t>
            </a:r>
            <a:endParaRPr lang="ru-RU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Изображение 8" descr="Агрохолдинг-(2)-1.png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442297" flipH="1">
            <a:off x="5351022" y="4212568"/>
            <a:ext cx="2892813" cy="1415113"/>
          </a:xfrm>
          <a:prstGeom prst="rect">
            <a:avLst/>
          </a:prstGeom>
        </p:spPr>
      </p:pic>
      <p:pic>
        <p:nvPicPr>
          <p:cNvPr id="14" name="Picture 2" descr="C:\Users\Sony\Desktop\СОЭМЗ\Презентации\ФОТО\Копия IMG_037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24" t="30934" r="47251" b="9073"/>
          <a:stretch/>
        </p:blipFill>
        <p:spPr bwMode="auto">
          <a:xfrm>
            <a:off x="565132" y="4338134"/>
            <a:ext cx="1767701" cy="1903619"/>
          </a:xfrm>
          <a:prstGeom prst="roundRect">
            <a:avLst>
              <a:gd name="adj" fmla="val 0"/>
            </a:avLst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Sony\Desktop\СОЭМЗ\Презентации\ФОТО\Копия IMG_037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7838" r="15546" b="14091"/>
          <a:stretch/>
        </p:blipFill>
        <p:spPr bwMode="auto">
          <a:xfrm>
            <a:off x="3157215" y="4442023"/>
            <a:ext cx="1736877" cy="17997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2009274" y="4092112"/>
            <a:ext cx="468000" cy="468000"/>
            <a:chOff x="4094594" y="2090298"/>
            <a:chExt cx="789413" cy="789413"/>
          </a:xfrm>
        </p:grpSpPr>
        <p:sp>
          <p:nvSpPr>
            <p:cNvPr id="8" name="Овал 7"/>
            <p:cNvSpPr/>
            <p:nvPr/>
          </p:nvSpPr>
          <p:spPr bwMode="auto">
            <a:xfrm>
              <a:off x="4094594" y="2090298"/>
              <a:ext cx="789413" cy="78941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8047" tIns="44023" rIns="88047" bIns="44023" numCol="1" rtlCol="0" anchor="ctr" anchorCtr="0" compatLnSpc="1">
              <a:prstTxWarp prst="textNoShape">
                <a:avLst/>
              </a:prstTxWarp>
            </a:bodyPr>
            <a:lstStyle/>
            <a:p>
              <a:pPr defTabSz="880553"/>
              <a:endParaRPr lang="ru-RU" sz="1651" dirty="0"/>
            </a:p>
          </p:txBody>
        </p:sp>
        <p:sp>
          <p:nvSpPr>
            <p:cNvPr id="9" name="Умножение 8"/>
            <p:cNvSpPr/>
            <p:nvPr/>
          </p:nvSpPr>
          <p:spPr bwMode="auto">
            <a:xfrm>
              <a:off x="4151897" y="2137839"/>
              <a:ext cx="684957" cy="684957"/>
            </a:xfrm>
            <a:prstGeom prst="mathMultiply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8047" tIns="44023" rIns="88047" bIns="44023" numCol="1" rtlCol="0" anchor="ctr" anchorCtr="0" compatLnSpc="1">
              <a:prstTxWarp prst="textNoShape">
                <a:avLst/>
              </a:prstTxWarp>
            </a:bodyPr>
            <a:lstStyle/>
            <a:p>
              <a:pPr defTabSz="880553"/>
              <a:endParaRPr lang="ru-RU" sz="1651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470553" y="4089333"/>
            <a:ext cx="468000" cy="468000"/>
            <a:chOff x="8559760" y="2094891"/>
            <a:chExt cx="789413" cy="789413"/>
          </a:xfrm>
        </p:grpSpPr>
        <p:sp>
          <p:nvSpPr>
            <p:cNvPr id="11" name="Овал 10"/>
            <p:cNvSpPr/>
            <p:nvPr/>
          </p:nvSpPr>
          <p:spPr bwMode="auto">
            <a:xfrm>
              <a:off x="8559760" y="2094891"/>
              <a:ext cx="789413" cy="789413"/>
            </a:xfrm>
            <a:prstGeom prst="ellipse">
              <a:avLst/>
            </a:prstGeom>
            <a:solidFill>
              <a:srgbClr val="0099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8047" tIns="44023" rIns="88047" bIns="44023" numCol="1" rtlCol="0" anchor="ctr" anchorCtr="0" compatLnSpc="1">
              <a:prstTxWarp prst="textNoShape">
                <a:avLst/>
              </a:prstTxWarp>
            </a:bodyPr>
            <a:lstStyle/>
            <a:p>
              <a:pPr defTabSz="880553"/>
              <a:endParaRPr lang="ru-RU" sz="1651" dirty="0"/>
            </a:p>
          </p:txBody>
        </p:sp>
        <p:sp>
          <p:nvSpPr>
            <p:cNvPr id="12" name="Нашивка 11"/>
            <p:cNvSpPr/>
            <p:nvPr/>
          </p:nvSpPr>
          <p:spPr bwMode="auto">
            <a:xfrm rot="5400000">
              <a:off x="8769043" y="2294857"/>
              <a:ext cx="395466" cy="439413"/>
            </a:xfrm>
            <a:prstGeom prst="chevron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8047" tIns="44023" rIns="88047" bIns="44023" numCol="1" rtlCol="0" anchor="ctr" anchorCtr="0" compatLnSpc="1">
              <a:prstTxWarp prst="textNoShape">
                <a:avLst/>
              </a:prstTxWarp>
            </a:bodyPr>
            <a:lstStyle/>
            <a:p>
              <a:pPr defTabSz="880553"/>
              <a:endParaRPr lang="ru-RU" sz="1651" dirty="0"/>
            </a:p>
          </p:txBody>
        </p:sp>
      </p:grpSp>
      <p:sp>
        <p:nvSpPr>
          <p:cNvPr id="16" name="Стрелка вправо 15"/>
          <p:cNvSpPr/>
          <p:nvPr/>
        </p:nvSpPr>
        <p:spPr bwMode="auto">
          <a:xfrm>
            <a:off x="2425758" y="5133410"/>
            <a:ext cx="642177" cy="427302"/>
          </a:xfrm>
          <a:prstGeom prst="rightArrow">
            <a:avLst/>
          </a:prstGeom>
          <a:solidFill>
            <a:schemeClr val="bg1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ru-RU" sz="165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25923" y="6190896"/>
            <a:ext cx="1620360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80000"/>
              </a:lnSpc>
              <a:buClr>
                <a:srgbClr val="00B050"/>
              </a:buClr>
              <a:defRPr/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Полимеры</a:t>
            </a:r>
          </a:p>
          <a:p>
            <a:pPr marL="0" lvl="1" algn="ctr">
              <a:lnSpc>
                <a:spcPct val="80000"/>
              </a:lnSpc>
              <a:buClr>
                <a:srgbClr val="00B050"/>
              </a:buClr>
              <a:defRPr/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ru-RU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коррекс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15473" y="6216654"/>
            <a:ext cx="1620360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80000"/>
              </a:lnSpc>
              <a:buClr>
                <a:srgbClr val="00B050"/>
              </a:buClr>
              <a:defRPr/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Бумажное</a:t>
            </a:r>
          </a:p>
          <a:p>
            <a:pPr marL="0" lvl="1" algn="ctr">
              <a:lnSpc>
                <a:spcPct val="80000"/>
              </a:lnSpc>
              <a:buClr>
                <a:srgbClr val="00B050"/>
              </a:buClr>
              <a:defRPr/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волокно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26302" y="5644666"/>
            <a:ext cx="3978306" cy="88639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just">
              <a:lnSpc>
                <a:spcPct val="90000"/>
              </a:lnSpc>
            </a:pPr>
            <a:r>
              <a:rPr lang="ru-RU" sz="1600" dirty="0" smtClean="0">
                <a:solidFill>
                  <a:schemeClr val="tx1"/>
                </a:solidFill>
              </a:rPr>
              <a:t>Первый проект по внедрению бумажных кассет будет реализован в Агрохолдинге «Московский»</a:t>
            </a:r>
            <a:endParaRPr lang="ru-RU" sz="1600" dirty="0"/>
          </a:p>
        </p:txBody>
      </p:sp>
      <p:pic>
        <p:nvPicPr>
          <p:cNvPr id="24" name="Picture 16" descr="http://www.september-t.ru/upload/moskovskii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869" y="4753405"/>
            <a:ext cx="1301465" cy="682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819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E48E-AA90-4986-9FB6-0474BC553576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4" name="AutoShape 2" descr="Картинки по запросу евросоюз фла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AutoShape 4" descr="Картинки по запросу евросоюз фла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082037" y="1260340"/>
            <a:ext cx="757711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настоящее время единственный </a:t>
            </a: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вариант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который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используется крупными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агрокомбинатами - это </a:t>
            </a: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пластиковый черный горшок для 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рассады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АХ "Московский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потребляет 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 </a:t>
            </a: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горшков / год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Весь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рынок форм для салатной рассады Центрального федерального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округа 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6 </a:t>
            </a: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больше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объема потребления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АХ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 Московский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», и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составляет </a:t>
            </a: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300 млн. 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горшков / год.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Объем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отечественного рынок форм только для выращивания салатной рассады можно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оценить в </a:t>
            </a: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300 млн. руб./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перспективе рассматривается занять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 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30% </a:t>
            </a: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рынка форм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для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выращивания растений.</a:t>
            </a:r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2" descr="http://assets.i4cp.com/images/image_uploads/0000/1205/leadership-development-acceler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32" y="3182418"/>
            <a:ext cx="972077" cy="85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2"/>
          <p:cNvSpPr txBox="1">
            <a:spLocks/>
          </p:cNvSpPr>
          <p:nvPr/>
        </p:nvSpPr>
        <p:spPr>
          <a:xfrm>
            <a:off x="674803" y="1"/>
            <a:ext cx="8128698" cy="1237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8804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bg2">
                    <a:lumMod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/>
              <a:t>ДАЛЬНЕЙШЕЕ РАЗВИТИЕ ПРОЕКТА</a:t>
            </a:r>
            <a:endParaRPr lang="ru-RU" dirty="0"/>
          </a:p>
        </p:txBody>
      </p:sp>
      <p:pic>
        <p:nvPicPr>
          <p:cNvPr id="9" name="Picture 16" descr="http://www.september-t.ru/upload/moskovskii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97" y="1578394"/>
            <a:ext cx="1301465" cy="682736"/>
          </a:xfrm>
          <a:prstGeom prst="rect">
            <a:avLst/>
          </a:prstGeom>
          <a:noFill/>
        </p:spPr>
      </p:pic>
      <p:pic>
        <p:nvPicPr>
          <p:cNvPr id="10" name="Picture 4" descr="http://www.globalnpsolutions.com/wp-content/uploads/2014/09/market-share-580x546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409" y="4766018"/>
            <a:ext cx="1002500" cy="94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81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21370" y="469889"/>
            <a:ext cx="4528302" cy="1071283"/>
          </a:xfrm>
          <a:prstGeom prst="rect">
            <a:avLst/>
          </a:prstGeom>
        </p:spPr>
        <p:txBody>
          <a:bodyPr vert="horz" lIns="104284" tIns="52142" rIns="104284" bIns="52142" rtlCol="0" anchor="ctr">
            <a:noAutofit/>
          </a:bodyPr>
          <a:lstStyle>
            <a:lvl1pPr algn="l" defTabSz="104305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3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БЛАГОДАРИМ </a:t>
            </a:r>
            <a:endParaRPr lang="en-US" sz="3200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32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</a:t>
            </a:r>
            <a:r>
              <a:rPr lang="ru-RU" sz="3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ВНИМАНИЕ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7128" y="2271529"/>
            <a:ext cx="639856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Команда проекта: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Смоляков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Александр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Яскевич Михаил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Радченко Андрей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Овчинников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Андрей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Зенкин 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Александр </a:t>
            </a:r>
          </a:p>
          <a:p>
            <a:pPr>
              <a:spcAft>
                <a:spcPts val="600"/>
              </a:spcAft>
            </a:pPr>
            <a:endParaRPr lang="ru-RU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endParaRPr lang="ru-RU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www.soemz.com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79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E48E-AA90-4986-9FB6-0474BC553576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9574" y="0"/>
            <a:ext cx="9646425" cy="1237794"/>
          </a:xfrm>
        </p:spPr>
        <p:txBody>
          <a:bodyPr>
            <a:noAutofit/>
          </a:bodyPr>
          <a:lstStyle/>
          <a:p>
            <a:r>
              <a:rPr lang="ru-RU" dirty="0"/>
              <a:t>УЧАСТНИК САМОРЕГУЛИРУЕМОЙ</a:t>
            </a:r>
            <a:br>
              <a:rPr lang="ru-RU" dirty="0"/>
            </a:br>
            <a:r>
              <a:rPr lang="ru-RU" dirty="0"/>
              <a:t>ОРГАНИЗАЦИИ</a:t>
            </a:r>
          </a:p>
        </p:txBody>
      </p:sp>
      <p:sp>
        <p:nvSpPr>
          <p:cNvPr id="4" name="AutoShape 2" descr="Картинки по запросу евросоюз фла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AutoShape 4" descr="Картинки по запросу евросоюз фла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44" y="1743753"/>
            <a:ext cx="2113608" cy="61200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529811" y="2545254"/>
            <a:ext cx="7369726" cy="3989465"/>
            <a:chOff x="0" y="827509"/>
            <a:chExt cx="10497397" cy="5616624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27509"/>
              <a:ext cx="10497397" cy="5616624"/>
            </a:xfrm>
            <a:prstGeom prst="rect">
              <a:avLst/>
            </a:prstGeom>
          </p:spPr>
        </p:pic>
        <p:sp>
          <p:nvSpPr>
            <p:cNvPr id="24" name="Овал 23"/>
            <p:cNvSpPr/>
            <p:nvPr/>
          </p:nvSpPr>
          <p:spPr>
            <a:xfrm>
              <a:off x="3041650" y="3482467"/>
              <a:ext cx="216024" cy="21602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1673498" y="3059757"/>
              <a:ext cx="216024" cy="21602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1673498" y="2195661"/>
              <a:ext cx="216024" cy="21602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1565486" y="2951745"/>
              <a:ext cx="216024" cy="21602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809402" y="3728349"/>
              <a:ext cx="216024" cy="21602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449362" y="3850891"/>
              <a:ext cx="216024" cy="21602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2810711" y="3850891"/>
              <a:ext cx="216024" cy="21602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2393578" y="3728349"/>
              <a:ext cx="216024" cy="21602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4769842" y="4787949"/>
              <a:ext cx="216024" cy="21602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4970951" y="5147989"/>
              <a:ext cx="216024" cy="21602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1889522" y="3559906"/>
              <a:ext cx="216024" cy="21602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1673498" y="2954223"/>
              <a:ext cx="216024" cy="21602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1470904" y="3170247"/>
              <a:ext cx="216024" cy="21602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1686928" y="3266443"/>
              <a:ext cx="216024" cy="21602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778898" y="3062235"/>
              <a:ext cx="216024" cy="21602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1457474" y="3482467"/>
              <a:ext cx="216024" cy="21602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917414" y="3050419"/>
              <a:ext cx="216024" cy="21602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1496094" y="2102432"/>
              <a:ext cx="216024" cy="21602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1800349" y="2087649"/>
              <a:ext cx="216024" cy="21602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1781695" y="2318456"/>
              <a:ext cx="216024" cy="21602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1889707" y="3153239"/>
              <a:ext cx="216024" cy="21602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1560262" y="2303673"/>
              <a:ext cx="216024" cy="21602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4121770" y="4986234"/>
              <a:ext cx="216024" cy="21602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3194050" y="3563813"/>
              <a:ext cx="216024" cy="21602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417454" y="3116690"/>
            <a:ext cx="5215944" cy="3306179"/>
          </a:xfrm>
          <a:prstGeom prst="roundRect">
            <a:avLst>
              <a:gd name="adj" fmla="val 0"/>
            </a:avLst>
          </a:prstGeom>
          <a:solidFill>
            <a:schemeClr val="bg1">
              <a:alpha val="37000"/>
            </a:schemeClr>
          </a:solidFill>
          <a:ln w="28575">
            <a:noFill/>
          </a:ln>
          <a:effectLst/>
        </p:spPr>
        <p:txBody>
          <a:bodyPr wrap="square" lIns="104284" tIns="52142" rIns="104284" bIns="52142" rtlCol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cs typeface="Calibri" pitchFamily="34" charset="0"/>
              </a:rPr>
              <a:t>Основные задачи:</a:t>
            </a:r>
            <a:endParaRPr lang="ru-RU" sz="2400" b="1" dirty="0">
              <a:solidFill>
                <a:srgbClr val="002060"/>
              </a:solidFill>
              <a:cs typeface="Calibri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Сырьевое благополучие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отрасли;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Отмена НДС и </a:t>
            </a:r>
            <a:r>
              <a:rPr lang="ru-RU" sz="2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НДФЛ на операции с макулатурой;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Расширение мониторинга и </a:t>
            </a:r>
            <a:r>
              <a:rPr lang="ru-RU" sz="2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аналитики отрасли;</a:t>
            </a:r>
            <a:endParaRPr lang="ru-RU" sz="2400" kern="0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Работа с ассоциациями и </a:t>
            </a:r>
            <a:r>
              <a:rPr lang="ru-RU" sz="2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союзами.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728161" y="1657696"/>
            <a:ext cx="6943873" cy="782411"/>
          </a:xfrm>
          <a:prstGeom prst="roundRect">
            <a:avLst>
              <a:gd name="adj" fmla="val 0"/>
            </a:avLst>
          </a:prstGeom>
          <a:solidFill>
            <a:schemeClr val="bg1">
              <a:alpha val="37000"/>
            </a:schemeClr>
          </a:solidFill>
          <a:ln w="28575">
            <a:noFill/>
          </a:ln>
          <a:effectLst/>
        </p:spPr>
        <p:txBody>
          <a:bodyPr wrap="square" lIns="104284" tIns="52142" rIns="104284" bIns="52142" rtlCol="0"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ru-RU" sz="2200" dirty="0">
                <a:solidFill>
                  <a:srgbClr val="002060"/>
                </a:solidFill>
                <a:cs typeface="Calibri" pitchFamily="34" charset="0"/>
              </a:rPr>
              <a:t>Объединяет </a:t>
            </a:r>
            <a:r>
              <a:rPr lang="ru-RU" sz="2200" b="1" dirty="0" smtClean="0">
                <a:solidFill>
                  <a:srgbClr val="002060"/>
                </a:solidFill>
                <a:cs typeface="Calibri" pitchFamily="34" charset="0"/>
              </a:rPr>
              <a:t>85% </a:t>
            </a:r>
            <a:r>
              <a:rPr lang="ru-RU" sz="2200" dirty="0" smtClean="0">
                <a:solidFill>
                  <a:srgbClr val="002060"/>
                </a:solidFill>
                <a:cs typeface="Calibri" pitchFamily="34" charset="0"/>
              </a:rPr>
              <a:t>предприятий отрасли по переработке </a:t>
            </a:r>
            <a:r>
              <a:rPr lang="ru-RU" sz="2200" dirty="0">
                <a:solidFill>
                  <a:srgbClr val="002060"/>
                </a:solidFill>
                <a:cs typeface="Calibri" pitchFamily="34" charset="0"/>
              </a:rPr>
              <a:t>макулатуры </a:t>
            </a:r>
            <a:r>
              <a:rPr lang="ru-RU" sz="2200" dirty="0" smtClean="0">
                <a:solidFill>
                  <a:srgbClr val="002060"/>
                </a:solidFill>
                <a:cs typeface="Calibri" pitchFamily="34" charset="0"/>
              </a:rPr>
              <a:t>в </a:t>
            </a:r>
            <a:r>
              <a:rPr lang="ru-RU" sz="2200" b="1" dirty="0">
                <a:solidFill>
                  <a:srgbClr val="002060"/>
                </a:solidFill>
                <a:cs typeface="Calibri" pitchFamily="34" charset="0"/>
              </a:rPr>
              <a:t>6 Федеральных </a:t>
            </a:r>
            <a:r>
              <a:rPr lang="ru-RU" sz="2200" b="1" dirty="0" smtClean="0">
                <a:solidFill>
                  <a:srgbClr val="002060"/>
                </a:solidFill>
                <a:cs typeface="Calibri" pitchFamily="34" charset="0"/>
              </a:rPr>
              <a:t>Округах РФ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715282" y="1657696"/>
            <a:ext cx="0" cy="782411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47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E48E-AA90-4986-9FB6-0474BC553576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МИССИЯ И ВИДЕНИЕ КОМПАНИИ</a:t>
            </a:r>
            <a:endParaRPr lang="ru-RU" dirty="0"/>
          </a:p>
        </p:txBody>
      </p:sp>
      <p:sp>
        <p:nvSpPr>
          <p:cNvPr id="10" name="Пятиугольник 9"/>
          <p:cNvSpPr/>
          <p:nvPr/>
        </p:nvSpPr>
        <p:spPr>
          <a:xfrm>
            <a:off x="646805" y="1770508"/>
            <a:ext cx="2015440" cy="1346180"/>
          </a:xfrm>
          <a:prstGeom prst="homePlate">
            <a:avLst>
              <a:gd name="adj" fmla="val 22052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МИССИЯ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56002" y="1774201"/>
            <a:ext cx="5158453" cy="13424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108000" tIns="36000" rIns="108000" bIns="36000" rtlCol="0" anchor="ctr"/>
          <a:lstStyle/>
          <a:p>
            <a:pPr lvl="0" algn="just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808080">
                  <a:lumMod val="75000"/>
                </a:srgbClr>
              </a:buClr>
              <a:buSzPct val="125000"/>
              <a:defRPr/>
            </a:pPr>
            <a:r>
              <a:rPr lang="ru-RU" altLang="ru-RU" sz="1600" b="1" kern="0" dirty="0" smtClean="0">
                <a:solidFill>
                  <a:srgbClr val="002060"/>
                </a:solidFill>
              </a:rPr>
              <a:t>БЫТЬ ЛИДЕРОМ РЫНКА ИЗДЕЛИЙ И УПАКОВКИ ИЗ ПУЛЬПЕРКАРТОНА* В РОССИИ, СТРАНАХ ЕАЭС и БЛИЖНЕГО ВОСТОКА</a:t>
            </a:r>
            <a:endParaRPr kumimoji="0" lang="ru-RU" alt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56002" y="4149870"/>
            <a:ext cx="5158454" cy="13703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108000" tIns="36000" rIns="108000" bIns="36000" rtlCol="0" anchor="ctr"/>
          <a:lstStyle/>
          <a:p>
            <a:pPr algn="just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08080">
                  <a:lumMod val="75000"/>
                </a:srgbClr>
              </a:buClr>
              <a:buSzPct val="125000"/>
              <a:defRPr/>
            </a:pP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УВЕЛИЧЕНИЕ ДОЛИ РЫНКА И РЕНТАБЕЛЬНОСТИ ПРОДАЖ ЗА СЧЕТ </a:t>
            </a:r>
            <a:r>
              <a:rPr lang="ru-RU" altLang="ru-RU" sz="1600" b="1" kern="0" dirty="0">
                <a:solidFill>
                  <a:srgbClr val="002060"/>
                </a:solidFill>
              </a:rPr>
              <a:t>СТРАТЕГИИ ЗАМЕЩЕНИЯ </a:t>
            </a: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ИЗДЕЛИЙ И УПАКОВКИ ИЗ ПОЛИМЕРНЫХ И ПРОЧИХ МАТЕРИАЛОВ</a:t>
            </a:r>
            <a:r>
              <a:rPr kumimoji="0" lang="en-US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lang="ru-RU" altLang="ru-RU" sz="1600" b="1" kern="0" dirty="0">
                <a:solidFill>
                  <a:srgbClr val="002060"/>
                </a:solidFill>
              </a:rPr>
              <a:t>ПРОДУКЦИЕЙ ИЗ </a:t>
            </a:r>
            <a:r>
              <a:rPr lang="ru-RU" altLang="ru-RU" sz="1600" b="1" kern="0" dirty="0" smtClean="0">
                <a:solidFill>
                  <a:srgbClr val="002060"/>
                </a:solidFill>
              </a:rPr>
              <a:t>ПУЛЬПЕРКАРТОНА</a:t>
            </a:r>
            <a:endParaRPr kumimoji="0" lang="ru-RU" alt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14" name="Picture 2" descr="http://assets.i4cp.com/images/image_uploads/0000/1205/leadership-development-acceler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4634" y="1893194"/>
            <a:ext cx="1248978" cy="11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www.globalnpsolutions.com/wp-content/uploads/2014/09/market-share-580x54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0976" y="4199348"/>
            <a:ext cx="1348394" cy="126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ятиугольник 15"/>
          <p:cNvSpPr/>
          <p:nvPr/>
        </p:nvSpPr>
        <p:spPr>
          <a:xfrm>
            <a:off x="646806" y="4149870"/>
            <a:ext cx="2015437" cy="1383223"/>
          </a:xfrm>
          <a:prstGeom prst="homePlate">
            <a:avLst>
              <a:gd name="adj" fmla="val 22052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smtClean="0">
                <a:solidFill>
                  <a:srgbClr val="002060"/>
                </a:solidFill>
              </a:rPr>
              <a:t>ВИДЕНИЕ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45568" y="5980074"/>
            <a:ext cx="7186951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* 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Пульперкартон – формованные бумажное волокно (макулатура, целлюлоза и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пр.)</a:t>
            </a:r>
            <a:endParaRPr lang="ru-RU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7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E48E-AA90-4986-9FB6-0474BC553576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4" name="AutoShape 2" descr="Картинки по запросу евросоюз фла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AutoShape 4" descr="Картинки по запросу евросоюз фла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2" name="Picture 2" descr="http://www.svyato.info/uploads/map/moskovskaja-oblast.gif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817" y="1541838"/>
            <a:ext cx="3227847" cy="307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 bwMode="auto">
          <a:xfrm>
            <a:off x="2614991" y="2419283"/>
            <a:ext cx="18501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  <a:cs typeface="Calibri" pitchFamily="34" charset="0"/>
              </a:rPr>
              <a:t>г.Солнечногорск</a:t>
            </a:r>
            <a:endParaRPr lang="ru-RU" dirty="0">
              <a:solidFill>
                <a:srgbClr val="002060"/>
              </a:solidFill>
              <a:cs typeface="Calibri" pitchFamily="34" charset="0"/>
            </a:endParaRP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2783810" y="2807104"/>
            <a:ext cx="10604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</a:rPr>
              <a:t>МОСКВА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18" name="Прямая соединительная линия 17"/>
          <p:cNvCxnSpPr>
            <a:cxnSpLocks noChangeShapeType="1"/>
          </p:cNvCxnSpPr>
          <p:nvPr/>
        </p:nvCxnSpPr>
        <p:spPr bwMode="auto">
          <a:xfrm>
            <a:off x="1360817" y="2006218"/>
            <a:ext cx="1254612" cy="646118"/>
          </a:xfrm>
          <a:prstGeom prst="line">
            <a:avLst/>
          </a:prstGeom>
          <a:noFill/>
          <a:ln w="1905" algn="ctr">
            <a:solidFill>
              <a:srgbClr val="990033"/>
            </a:solidFill>
            <a:round/>
            <a:headEnd/>
            <a:tailEnd type="oval" w="med" len="med"/>
          </a:ln>
        </p:spPr>
      </p:cxnSp>
      <p:sp>
        <p:nvSpPr>
          <p:cNvPr id="19" name="Овал 18"/>
          <p:cNvSpPr/>
          <p:nvPr/>
        </p:nvSpPr>
        <p:spPr bwMode="auto">
          <a:xfrm>
            <a:off x="2809680" y="2435651"/>
            <a:ext cx="222677" cy="99542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  <a:spcAft>
                <a:spcPts val="1800"/>
              </a:spcAft>
            </a:pPr>
            <a:endParaRPr lang="ru-RU" sz="4000" b="1" dirty="0" smtClean="0">
              <a:solidFill>
                <a:srgbClr val="002060"/>
              </a:solidFill>
              <a:cs typeface="Calibri" pitchFamily="34" charset="0"/>
              <a:sym typeface="Symbol" pitchFamily="18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1788" y="1315085"/>
            <a:ext cx="879029" cy="1014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95544" y="7938"/>
            <a:ext cx="7624497" cy="1061008"/>
          </a:xfrm>
        </p:spPr>
        <p:txBody>
          <a:bodyPr>
            <a:normAutofit/>
          </a:bodyPr>
          <a:lstStyle/>
          <a:p>
            <a:r>
              <a:rPr lang="ru-RU" dirty="0" smtClean="0"/>
              <a:t>АО СОЭМЗ</a:t>
            </a:r>
            <a:endParaRPr lang="ru-RU" sz="2600" b="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58669" y="924533"/>
            <a:ext cx="4700486" cy="4460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СОЭМЗ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первое и единственное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России предприятие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 мелкосерийному производству изделий и упаковки из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пульперкартона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285750" lvl="1" indent="-285750">
              <a:lnSpc>
                <a:spcPct val="105000"/>
              </a:lnSpc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Крупнейшее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в СНГ и ЕС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предприятие выпускающее продукцию такого типа с мощностью переработки макулатуры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 40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тонн в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сутки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(в настоящее время 5 тонн/сутки)</a:t>
            </a:r>
          </a:p>
          <a:p>
            <a:pPr marL="285750" lvl="1" indent="-285750">
              <a:lnSpc>
                <a:spcPct val="105000"/>
              </a:lnSpc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лет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 Российском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рынке</a:t>
            </a:r>
          </a:p>
          <a:p>
            <a:pPr marL="285750" lvl="1" indent="-285750">
              <a:lnSpc>
                <a:spcPct val="105000"/>
              </a:lnSpc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Численность персонала: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71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человек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lvl="1" indent="-285750">
              <a:lnSpc>
                <a:spcPct val="105000"/>
              </a:lnSpc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Предприятие получило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все необходимые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сертификаты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подтверждающие безопасность  и качество продукции.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8" name="Изображение 27" descr="material-safety-data-sheets-msds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63" y="5634788"/>
            <a:ext cx="959659" cy="957260"/>
          </a:xfrm>
          <a:prstGeom prst="rect">
            <a:avLst/>
          </a:prstGeom>
        </p:spPr>
      </p:pic>
      <p:pic>
        <p:nvPicPr>
          <p:cNvPr id="29" name="Изображение 29" descr="images23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678" y="5641479"/>
            <a:ext cx="958809" cy="937690"/>
          </a:xfrm>
          <a:prstGeom prst="rect">
            <a:avLst/>
          </a:prstGeom>
        </p:spPr>
      </p:pic>
      <p:pic>
        <p:nvPicPr>
          <p:cNvPr id="30" name="Изображение 17" descr="REACH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686" y="5514608"/>
            <a:ext cx="759952" cy="1197620"/>
          </a:xfrm>
          <a:prstGeom prst="rect">
            <a:avLst/>
          </a:prstGeom>
        </p:spPr>
      </p:pic>
      <p:pic>
        <p:nvPicPr>
          <p:cNvPr id="31" name="Изображение 21" descr="TR_TS_decl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016" y="5725034"/>
            <a:ext cx="864096" cy="7767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68" y="5263057"/>
            <a:ext cx="1870594" cy="1402946"/>
          </a:xfrm>
          <a:prstGeom prst="roundRect">
            <a:avLst>
              <a:gd name="adj" fmla="val 6904"/>
            </a:avLst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38"/>
          <a:stretch/>
        </p:blipFill>
        <p:spPr>
          <a:xfrm>
            <a:off x="2240922" y="5263057"/>
            <a:ext cx="1699657" cy="1402946"/>
          </a:xfrm>
          <a:prstGeom prst="roundRect">
            <a:avLst>
              <a:gd name="adj" fmla="val 6904"/>
            </a:avLst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C:\Users\Sony\Desktop\СОЭМЗ\6. ПРОЕКТЫ\1. ПМЭФ - НИСА-КАП\фото СОЭМЗ\IMG-20151208-WA0007(1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835" y="5263057"/>
            <a:ext cx="1056350" cy="1406265"/>
          </a:xfrm>
          <a:prstGeom prst="roundRect">
            <a:avLst>
              <a:gd name="adj" fmla="val 6904"/>
            </a:avLst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61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C:\Users\Sony\Desktop\СОЭМЗ\Презентации\Сколково\27 Мая 2016\Для презентации Сколково\агрокомбинаты\IMG_349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296" y="3217135"/>
            <a:ext cx="2559301" cy="186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E48E-AA90-4986-9FB6-0474BC553576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69701" y="-3519"/>
            <a:ext cx="9284699" cy="10595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АССОРТИМЕНТ ПРОДУКЦИИ</a:t>
            </a:r>
            <a:endParaRPr lang="ru-RU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02" y="4521796"/>
            <a:ext cx="1999100" cy="183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25" b="95938" l="2990" r="963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823" y="1795650"/>
            <a:ext cx="1342909" cy="142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870" y="1579710"/>
            <a:ext cx="2626272" cy="1190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2469" y="5225393"/>
            <a:ext cx="2279561" cy="106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59" y="4059181"/>
            <a:ext cx="1488006" cy="2235159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Users\Sony\Desktop\СОЭМЗ\Презентации\Копия IMG_7769.jpg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03044" y="2796453"/>
            <a:ext cx="1437439" cy="1950209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Изображение 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33" y="4059180"/>
            <a:ext cx="1614283" cy="2235159"/>
          </a:xfrm>
          <a:prstGeom prst="roundRect">
            <a:avLst/>
          </a:prstGeom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211" y="1579710"/>
            <a:ext cx="1750858" cy="116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Sony\Desktop\СОЭМЗ\Презентации\Сколково\27 Мая 2016\Для презентации Сколково\тубы\IMG_9185.jpg"/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8901" y="1454093"/>
            <a:ext cx="2971237" cy="244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 rotWithShape="1">
          <a:blip r:embed="rId1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2237" r="982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99127" y="3086688"/>
            <a:ext cx="1821470" cy="106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083" y="5097575"/>
            <a:ext cx="1097756" cy="113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E48E-AA90-4986-9FB6-0474BC553576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18" name="Заголовок 2"/>
          <p:cNvSpPr txBox="1">
            <a:spLocks/>
          </p:cNvSpPr>
          <p:nvPr/>
        </p:nvSpPr>
        <p:spPr>
          <a:xfrm>
            <a:off x="674803" y="1"/>
            <a:ext cx="8128698" cy="1237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8804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bg2">
                    <a:lumMod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/>
              <a:t>КЛЮЧЕВЫЕ КЛИЕНТЫ В РОССИИ</a:t>
            </a:r>
            <a:endParaRPr lang="ru-RU" dirty="0"/>
          </a:p>
        </p:txBody>
      </p:sp>
      <p:pic>
        <p:nvPicPr>
          <p:cNvPr id="19" name="Picture 16" descr="http://www.september-t.ru/upload/moskovskii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760" y="1717628"/>
            <a:ext cx="1930158" cy="1012542"/>
          </a:xfrm>
          <a:prstGeom prst="rect">
            <a:avLst/>
          </a:prstGeom>
          <a:noFill/>
        </p:spPr>
      </p:pic>
      <p:pic>
        <p:nvPicPr>
          <p:cNvPr id="20" name="Picture 18" descr="Выборжец. Агрохолдинг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300" y="5551999"/>
            <a:ext cx="2393467" cy="728447"/>
          </a:xfrm>
          <a:prstGeom prst="rect">
            <a:avLst/>
          </a:prstGeom>
          <a:noFill/>
        </p:spPr>
      </p:pic>
      <p:pic>
        <p:nvPicPr>
          <p:cNvPr id="25" name="Picture 4" descr="http://toplogos.ru/images/logo-metro-cash-and-carry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305" y="3983472"/>
            <a:ext cx="2084999" cy="55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rsppkuban.ru/images/news/logo_abra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421" y="3408315"/>
            <a:ext cx="1917742" cy="151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http://toplogos.ru/images/logo-kraftway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57" y="5588263"/>
            <a:ext cx="2589232" cy="58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edhaas.ru/images/log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106" y="1700338"/>
            <a:ext cx="1495225" cy="972702"/>
          </a:xfrm>
          <a:prstGeom prst="rect">
            <a:avLst/>
          </a:prstGeom>
          <a:noFill/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078" y="5656503"/>
            <a:ext cx="2376000" cy="394323"/>
          </a:xfrm>
          <a:prstGeom prst="rect">
            <a:avLst/>
          </a:prstGeom>
        </p:spPr>
      </p:pic>
      <p:pic>
        <p:nvPicPr>
          <p:cNvPr id="36" name="Picture 2" descr="http://company.unipack.ru/company_logo/12435_logo_ru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29" y="1522584"/>
            <a:ext cx="1623170" cy="14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6991857" y="3660944"/>
            <a:ext cx="2383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КОМПАНИИ - ПОСТАВЩИКИ</a:t>
            </a:r>
            <a:endParaRPr lang="ru-RU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8" name="Picture 2" descr="Агро Торф лучший Торф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015" y="3821645"/>
            <a:ext cx="2068162" cy="87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s://pp.vk.me/c410424/v410424173/8741/sua7cGL7vE4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9" t="25887" r="22364" b="42986"/>
          <a:stretch/>
        </p:blipFill>
        <p:spPr bwMode="auto">
          <a:xfrm>
            <a:off x="2697577" y="1910515"/>
            <a:ext cx="2601961" cy="94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1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57279" y="1161987"/>
            <a:ext cx="1078701" cy="124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E48E-AA90-4986-9FB6-0474BC553576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7975" y="-3519"/>
            <a:ext cx="9646425" cy="1237794"/>
          </a:xfrm>
        </p:spPr>
        <p:txBody>
          <a:bodyPr>
            <a:noAutofit/>
          </a:bodyPr>
          <a:lstStyle/>
          <a:p>
            <a:r>
              <a:rPr lang="ru-RU" dirty="0" smtClean="0"/>
              <a:t>ЖИЗНЕННЫЙ ЦИКЛ УПАКОВКИ ИЗ ПУЛЬПЕРКАРТОНА</a:t>
            </a:r>
            <a:endParaRPr lang="ru-RU" dirty="0"/>
          </a:p>
        </p:txBody>
      </p:sp>
      <p:sp>
        <p:nvSpPr>
          <p:cNvPr id="4" name="Круговая стрелка 3"/>
          <p:cNvSpPr/>
          <p:nvPr/>
        </p:nvSpPr>
        <p:spPr bwMode="auto">
          <a:xfrm rot="16200000">
            <a:off x="3703510" y="2749251"/>
            <a:ext cx="2641107" cy="2641107"/>
          </a:xfrm>
          <a:prstGeom prst="circularArrow">
            <a:avLst>
              <a:gd name="adj1" fmla="val 2769"/>
              <a:gd name="adj2" fmla="val 544014"/>
              <a:gd name="adj3" fmla="val 21240971"/>
              <a:gd name="adj4" fmla="val 10876259"/>
              <a:gd name="adj5" fmla="val 5073"/>
            </a:avLst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  <a:spcAft>
                <a:spcPts val="1800"/>
              </a:spcAft>
            </a:pPr>
            <a:endParaRPr lang="ru-RU" sz="4000" b="1" dirty="0" smtClean="0">
              <a:solidFill>
                <a:srgbClr val="002060"/>
              </a:solidFill>
              <a:latin typeface="+mn-lt"/>
              <a:cs typeface="Calibri" pitchFamily="34" charset="0"/>
              <a:sym typeface="Symbol" pitchFamily="18" charset="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88241" y="2416279"/>
            <a:ext cx="1671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orbel" panose="020B0503020204020204" pitchFamily="34" charset="0"/>
              </a:rPr>
              <a:t>ПРОИЗВОДСТВО</a:t>
            </a:r>
            <a:endParaRPr lang="ru-RU" sz="1400" b="1" dirty="0">
              <a:latin typeface="Corbel" panose="020B0503020204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77084" y="3625850"/>
            <a:ext cx="1147426" cy="70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675889" y="3336181"/>
            <a:ext cx="1671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orbel" panose="020B0503020204020204" pitchFamily="34" charset="0"/>
              </a:rPr>
              <a:t>ЛОГИСТИКА</a:t>
            </a:r>
            <a:endParaRPr lang="ru-RU" sz="1400" b="1" dirty="0">
              <a:latin typeface="Corbel" panose="020B0503020204020204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863" y="3678461"/>
            <a:ext cx="639217" cy="77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333" y="5598241"/>
            <a:ext cx="1167889" cy="100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570" y="3634270"/>
            <a:ext cx="859435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213999" y="5388762"/>
            <a:ext cx="1671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orbel" panose="020B0503020204020204" pitchFamily="34" charset="0"/>
              </a:rPr>
              <a:t>РИТЕЙЛ (СЕТИ)</a:t>
            </a:r>
            <a:endParaRPr lang="ru-RU" sz="1400" b="1" dirty="0">
              <a:latin typeface="Corbel" panose="020B0503020204020204" pitchFamily="34" charset="0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17" y="3573341"/>
            <a:ext cx="663949" cy="86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74465" y="4492658"/>
            <a:ext cx="2926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latin typeface="Corbel" panose="020B0503020204020204" pitchFamily="34" charset="0"/>
              </a:rPr>
              <a:t>УТИЛИЗАЦИЯ ОТХОДОВ ПОТРЕБЛЕНИЯ </a:t>
            </a:r>
            <a:endParaRPr lang="ru-RU" sz="1400" b="1" dirty="0">
              <a:latin typeface="Corbel" panose="020B0503020204020204" pitchFamily="34" charset="0"/>
            </a:endParaRPr>
          </a:p>
        </p:txBody>
      </p:sp>
      <p:pic>
        <p:nvPicPr>
          <p:cNvPr id="18" name="Picture 2" descr="C:\Users\Sony\Desktop\СОЭМЗ\Презентации\ФОТО\IMG_3492.jpg"/>
          <p:cNvPicPr>
            <a:picLocks noChangeAspect="1" noChangeArrowheads="1"/>
          </p:cNvPicPr>
          <p:nvPr/>
        </p:nvPicPr>
        <p:blipFill rotWithShape="1">
          <a:blip r:embed="rId8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905" b="96746" l="2000" r="97286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02471" y="1646479"/>
            <a:ext cx="1153926" cy="76007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64" y="5697417"/>
            <a:ext cx="859435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Круговая стрелка 20"/>
          <p:cNvSpPr/>
          <p:nvPr/>
        </p:nvSpPr>
        <p:spPr bwMode="auto">
          <a:xfrm rot="5400000">
            <a:off x="3801705" y="2749251"/>
            <a:ext cx="2641107" cy="2641107"/>
          </a:xfrm>
          <a:prstGeom prst="circularArrow">
            <a:avLst>
              <a:gd name="adj1" fmla="val 2769"/>
              <a:gd name="adj2" fmla="val 544014"/>
              <a:gd name="adj3" fmla="val 21240971"/>
              <a:gd name="adj4" fmla="val 10876259"/>
              <a:gd name="adj5" fmla="val 5073"/>
            </a:avLst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  <a:spcAft>
                <a:spcPts val="1800"/>
              </a:spcAft>
            </a:pPr>
            <a:endParaRPr lang="ru-RU" sz="4000" b="1" dirty="0" smtClean="0">
              <a:solidFill>
                <a:srgbClr val="002060"/>
              </a:solidFill>
              <a:latin typeface="+mn-lt"/>
              <a:cs typeface="Calibri" pitchFamily="34" charset="0"/>
              <a:sym typeface="Symbol" pitchFamily="18" charset="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43518" y="1420133"/>
            <a:ext cx="3441398" cy="1356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СОЭМЗ - полностью безотходное производство. Вся макулатура и отбракованная продукция идет в повторную переработку</a:t>
            </a:r>
          </a:p>
          <a:p>
            <a:pPr marL="285750" indent="-285750" algn="just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Пульперкартон может быть переработан более 50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раз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21816" y="4448666"/>
            <a:ext cx="3263100" cy="182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Сокращение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размера транспортной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тары - снижение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расходов на доставку</a:t>
            </a: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Сокращение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площадей для хранения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упаковки</a:t>
            </a:r>
          </a:p>
          <a:p>
            <a:pPr marL="285750" indent="-285750" algn="just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Защита готовой продукции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повреждений - минимизация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потерь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 транспортировке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2126" y="5775801"/>
            <a:ext cx="3581632" cy="76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Быстрая выкладка товара</a:t>
            </a:r>
          </a:p>
          <a:p>
            <a:pPr marL="285750" indent="-285750" algn="r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Снижение трудоемкости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процесса сборки упаковки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62126" y="2700279"/>
            <a:ext cx="3437242" cy="95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Биоразлагаемый продукт</a:t>
            </a:r>
          </a:p>
          <a:p>
            <a:pPr marL="285750" indent="-285750" algn="r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Минимальный экологический сбор на отход потребления из макулатуры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048150" y="3327423"/>
            <a:ext cx="20903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УСТОЙЧИВАЯ ЦЕПОЧКА ПОСТАВОК</a:t>
            </a:r>
          </a:p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ПРИ ПРИМЕНЕНИИ ПУЛЬПЕРКАРТОНА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995144" y="1307436"/>
            <a:ext cx="1220111" cy="817105"/>
            <a:chOff x="710718" y="1578206"/>
            <a:chExt cx="1220111" cy="817105"/>
          </a:xfrm>
        </p:grpSpPr>
        <p:pic>
          <p:nvPicPr>
            <p:cNvPr id="28" name="Picture 2" descr="C:\Users\Sony\Desktop\СОЭМЗ\Презентации\ФОТО\IMG_3492.jpg"/>
            <p:cNvPicPr>
              <a:picLocks noChangeAspect="1" noChangeArrowheads="1"/>
            </p:cNvPicPr>
            <p:nvPr/>
          </p:nvPicPr>
          <p:blipFill rotWithShape="1">
            <a:blip r:embed="rId10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409" b="96591" l="50373" r="9701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18395" y="1578206"/>
              <a:ext cx="1112434" cy="732744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C:\Users\Sony\Desktop\СОЭМЗ\Презентации\ФОТО\IMG_3492.jpg"/>
            <p:cNvPicPr>
              <a:picLocks noChangeAspect="1" noChangeArrowheads="1"/>
            </p:cNvPicPr>
            <p:nvPr/>
          </p:nvPicPr>
          <p:blipFill rotWithShape="1">
            <a:blip r:embed="rId12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409" b="96591" l="1866" r="54104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10718" y="1662567"/>
              <a:ext cx="1112434" cy="732744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43" b="100000" l="716" r="992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10" y="1503482"/>
            <a:ext cx="1006734" cy="50937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896351" y="2026516"/>
            <a:ext cx="2412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ПОСТАВКА СЫРЬЯ</a:t>
            </a:r>
          </a:p>
        </p:txBody>
      </p:sp>
      <p:cxnSp>
        <p:nvCxnSpPr>
          <p:cNvPr id="11" name="Соединительная линия уступом 10"/>
          <p:cNvCxnSpPr/>
          <p:nvPr/>
        </p:nvCxnSpPr>
        <p:spPr>
          <a:xfrm rot="10800000">
            <a:off x="894282" y="1758169"/>
            <a:ext cx="1251453" cy="2308072"/>
          </a:xfrm>
          <a:prstGeom prst="bentConnector3">
            <a:avLst>
              <a:gd name="adj1" fmla="val 130087"/>
            </a:avLst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3255502" y="1758169"/>
            <a:ext cx="707648" cy="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76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E48E-AA90-4986-9FB6-0474BC553576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РЕЗЮМЕ ПРОЕКТА </a:t>
            </a:r>
            <a:endParaRPr lang="ru-RU" b="0" dirty="0"/>
          </a:p>
        </p:txBody>
      </p:sp>
      <p:sp>
        <p:nvSpPr>
          <p:cNvPr id="44" name="Folded Corner 30"/>
          <p:cNvSpPr/>
          <p:nvPr/>
        </p:nvSpPr>
        <p:spPr bwMode="auto">
          <a:xfrm>
            <a:off x="270456" y="1016357"/>
            <a:ext cx="9468117" cy="4772696"/>
          </a:xfrm>
          <a:prstGeom prst="foldedCorner">
            <a:avLst>
              <a:gd name="adj" fmla="val 0"/>
            </a:avLst>
          </a:prstGeom>
          <a:noFill/>
          <a:ln w="9525"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/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Предлагаемая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технология предполагает </a:t>
            </a:r>
            <a:r>
              <a:rPr lang="ru-RU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изготовление бумажных, </a:t>
            </a:r>
            <a:r>
              <a:rPr lang="ru-RU" sz="2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гидрофобных,</a:t>
            </a:r>
            <a:r>
              <a:rPr lang="ru-RU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антисептических </a:t>
            </a:r>
            <a:r>
              <a:rPr lang="ru-RU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 из макулатуры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для выращивания сельскохозяйственных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растений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методом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проточной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гидропоники.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Изготовленные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бумажные формы </a:t>
            </a: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проницаемы для корневой системы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защищают корни от микроорганизмов, обеспечивают аэрацию корневой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системы.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Утилизация </a:t>
            </a: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 происходит естественным путем.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Таким образом, полученный продукт будет </a:t>
            </a:r>
            <a:r>
              <a:rPr lang="ru-RU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экологичным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как торфяные горшки, и способен заменить применяющиеся пластиковые формы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Объект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3811" y="5100486"/>
            <a:ext cx="2756549" cy="1550558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26" t="34845" r="14601"/>
          <a:stretch/>
        </p:blipFill>
        <p:spPr>
          <a:xfrm>
            <a:off x="5440844" y="5100486"/>
            <a:ext cx="3116901" cy="155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95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E48E-AA90-4986-9FB6-0474BC553576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1972" y="1216751"/>
            <a:ext cx="8319073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endParaRPr lang="ru-RU" b="1" dirty="0" smtClean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ru-RU" b="1" dirty="0" smtClean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ru-RU" b="1" dirty="0" smtClean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ru-RU" b="1" dirty="0" smtClean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ru-RU" b="1" dirty="0" smtClean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ru-RU" b="1" dirty="0" smtClean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ru-RU" b="1" dirty="0" smtClean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ru-RU" b="1" dirty="0" smtClean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ru-RU" b="1" dirty="0" smtClean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7560967" y="2821193"/>
            <a:ext cx="222677" cy="30957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  <a:spcAft>
                <a:spcPts val="1800"/>
              </a:spcAft>
            </a:pPr>
            <a:endParaRPr lang="ru-RU" sz="4000" b="1" dirty="0" smtClean="0">
              <a:solidFill>
                <a:srgbClr val="002060"/>
              </a:solidFill>
              <a:latin typeface="+mn-lt"/>
              <a:cs typeface="Calibri" pitchFamily="34" charset="0"/>
              <a:sym typeface="Symbol" pitchFamily="18" charset="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27291" y="1342057"/>
            <a:ext cx="70534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 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Замена </a:t>
            </a: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полимерных кассет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используемых для выращивания рассады ранних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овощей сельскохозяйственных культур.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Период </a:t>
            </a:r>
            <a:r>
              <a:rPr lang="ru-RU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утилизации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полимерных материалов составляет более </a:t>
            </a:r>
            <a:r>
              <a:rPr lang="ru-RU" sz="2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r>
              <a:rPr lang="en-US" sz="2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ru-RU" sz="2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лет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При их сжигании выделяются токсичные газы. Таким образом, происходит увеличение выбросов парниковых газов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ru-RU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На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обычных бумажных формах быстро </a:t>
            </a:r>
            <a:r>
              <a:rPr lang="ru-RU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появляется плесень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которая негативно влияет на развитие растений. Также </a:t>
            </a: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обычная бумажная форма не сохраняет свои размеры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процессе выращивания растений, тогда как это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необходимо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процесса автоматизации посадочных работ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674803" y="1"/>
            <a:ext cx="8128698" cy="1237794"/>
          </a:xfrm>
        </p:spPr>
        <p:txBody>
          <a:bodyPr/>
          <a:lstStyle/>
          <a:p>
            <a:r>
              <a:rPr lang="ru-RU" dirty="0" smtClean="0"/>
              <a:t>ПРОЕКТ РЕШАЕТ ПРОБЛЕМЫ</a:t>
            </a:r>
            <a:endParaRPr lang="ru-RU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41" y="1265204"/>
            <a:ext cx="1888754" cy="258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0" r="12404"/>
          <a:stretch/>
        </p:blipFill>
        <p:spPr bwMode="auto">
          <a:xfrm>
            <a:off x="512986" y="4415586"/>
            <a:ext cx="1862265" cy="1891713"/>
          </a:xfrm>
          <a:prstGeom prst="roundRect">
            <a:avLst>
              <a:gd name="adj" fmla="val 1113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3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>
          <a:spcBef>
            <a:spcPts val="1200"/>
          </a:spcBef>
          <a:spcAft>
            <a:spcPts val="1800"/>
          </a:spcAft>
          <a:defRPr sz="4000" b="1" dirty="0" smtClean="0">
            <a:solidFill>
              <a:srgbClr val="002060"/>
            </a:solidFill>
            <a:latin typeface="+mn-lt"/>
            <a:cs typeface="Calibri" pitchFamily="34" charset="0"/>
            <a:sym typeface="Symbol" pitchFamily="18" charset="2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xmlns="" name="Преза СОЭМЗ 2" id="{06DD04AA-0416-4942-B595-E9E2E3881A9C}" vid="{99E3DDE0-C68D-48C6-9EAB-256C47D9C88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4816</TotalTime>
  <Words>830</Words>
  <Application>Microsoft Office PowerPoint</Application>
  <PresentationFormat>Лист A4 (210x297 мм)</PresentationFormat>
  <Paragraphs>158</Paragraphs>
  <Slides>15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УЧАСТНИК САМОРЕГУЛИРУЕМОЙ ОРГАНИЗАЦИИ</vt:lpstr>
      <vt:lpstr>МИССИЯ И ВИДЕНИЕ КОМПАНИИ</vt:lpstr>
      <vt:lpstr>АО СОЭМЗ</vt:lpstr>
      <vt:lpstr>АССОРТИМЕНТ ПРОДУКЦИИ</vt:lpstr>
      <vt:lpstr>Презентация PowerPoint</vt:lpstr>
      <vt:lpstr>ЖИЗНЕННЫЙ ЦИКЛ УПАКОВКИ ИЗ ПУЛЬПЕРКАРТОНА</vt:lpstr>
      <vt:lpstr>РЕЗЮМЕ ПРОЕКТА </vt:lpstr>
      <vt:lpstr>ПРОЕКТ РЕШАЕТ ПРОБЛЕМЫ</vt:lpstr>
      <vt:lpstr>НОВИЗНА ПРОЕКТА</vt:lpstr>
      <vt:lpstr>МАКУЛАТУРА - ОСНОВНОЕ СЫРЬЕ</vt:lpstr>
      <vt:lpstr>ИСПОЛЬЗОВАНИЕ МАКУЛАТУРЫ ПОЗВОЛЯЕТ СОХРАНЯТЬ РЕСУРСЫ</vt:lpstr>
      <vt:lpstr>ОЖИДАЕМЫЕ РЕЗУЛЬТАТЫ ПРОЕКТА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</dc:creator>
  <cp:lastModifiedBy>Sony</cp:lastModifiedBy>
  <cp:revision>719</cp:revision>
  <dcterms:created xsi:type="dcterms:W3CDTF">2015-05-24T08:58:04Z</dcterms:created>
  <dcterms:modified xsi:type="dcterms:W3CDTF">2016-12-05T12:43:10Z</dcterms:modified>
</cp:coreProperties>
</file>